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097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Rise of Agentic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autonomous intelligence that acts and learns to achieve its goals.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4220" y="1526619"/>
            <a:ext cx="7035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Ethics &amp; Responsible AI: Guiding Autonomous Development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424220" y="1926788"/>
            <a:ext cx="8295561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Agentic AI advances, establishing clear ethical guidelines and ensuring responsible development are paramount to its societal integration.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24220" y="2330172"/>
            <a:ext cx="8295561" cy="816412"/>
          </a:xfrm>
          <a:prstGeom prst="roundRect">
            <a:avLst>
              <a:gd name="adj" fmla="val 896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424220" y="2314932"/>
            <a:ext cx="8295561" cy="60960"/>
          </a:xfrm>
          <a:prstGeom prst="roundRect">
            <a:avLst>
              <a:gd name="adj" fmla="val 83514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4390192" y="2148364"/>
            <a:ext cx="363617" cy="363617"/>
          </a:xfrm>
          <a:prstGeom prst="roundRect">
            <a:avLst>
              <a:gd name="adj" fmla="val 25147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4499253" y="2239208"/>
            <a:ext cx="14537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60665" y="2633186"/>
            <a:ext cx="151507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Transparency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60665" y="2861429"/>
            <a:ext cx="802266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clarity in how AI agents make decisions and achieve their goals.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424220" y="3393162"/>
            <a:ext cx="8295561" cy="816412"/>
          </a:xfrm>
          <a:prstGeom prst="roundRect">
            <a:avLst>
              <a:gd name="adj" fmla="val 896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424220" y="3377922"/>
            <a:ext cx="8295561" cy="60960"/>
          </a:xfrm>
          <a:prstGeom prst="roundRect">
            <a:avLst>
              <a:gd name="adj" fmla="val 83514"/>
            </a:avLst>
          </a:prstGeom>
          <a:solidFill>
            <a:srgbClr val="4950BC"/>
          </a:solidFill>
          <a:ln/>
        </p:spPr>
      </p:sp>
      <p:sp>
        <p:nvSpPr>
          <p:cNvPr id="13" name="Shape 10"/>
          <p:cNvSpPr/>
          <p:nvPr/>
        </p:nvSpPr>
        <p:spPr>
          <a:xfrm>
            <a:off x="4390192" y="3211354"/>
            <a:ext cx="363617" cy="363617"/>
          </a:xfrm>
          <a:prstGeom prst="roundRect">
            <a:avLst>
              <a:gd name="adj" fmla="val 251473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4499253" y="3302198"/>
            <a:ext cx="14537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60665" y="3696176"/>
            <a:ext cx="151507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Accountability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560665" y="3924419"/>
            <a:ext cx="802266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responsibility when AI actions lead to unintended consequences or failures.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424220" y="4456152"/>
            <a:ext cx="8295561" cy="816412"/>
          </a:xfrm>
          <a:prstGeom prst="roundRect">
            <a:avLst>
              <a:gd name="adj" fmla="val 896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4220" y="4440912"/>
            <a:ext cx="8295561" cy="60960"/>
          </a:xfrm>
          <a:prstGeom prst="roundRect">
            <a:avLst>
              <a:gd name="adj" fmla="val 83514"/>
            </a:avLst>
          </a:prstGeom>
          <a:solidFill>
            <a:srgbClr val="4950BC"/>
          </a:solidFill>
          <a:ln/>
        </p:spPr>
      </p:sp>
      <p:sp>
        <p:nvSpPr>
          <p:cNvPr id="19" name="Shape 16"/>
          <p:cNvSpPr/>
          <p:nvPr/>
        </p:nvSpPr>
        <p:spPr>
          <a:xfrm>
            <a:off x="4390192" y="4274344"/>
            <a:ext cx="363617" cy="363617"/>
          </a:xfrm>
          <a:prstGeom prst="roundRect">
            <a:avLst>
              <a:gd name="adj" fmla="val 251473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4499253" y="4365188"/>
            <a:ext cx="14537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60665" y="4759166"/>
            <a:ext cx="151507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&amp; Fairness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560665" y="4987409"/>
            <a:ext cx="802266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AI systems that are free from inherent biases and treat all individuals equitably.</a:t>
            </a:r>
            <a:endParaRPr lang="en-US" sz="950" dirty="0"/>
          </a:p>
        </p:txBody>
      </p:sp>
      <p:sp>
        <p:nvSpPr>
          <p:cNvPr id="23" name="Shape 20"/>
          <p:cNvSpPr/>
          <p:nvPr/>
        </p:nvSpPr>
        <p:spPr>
          <a:xfrm>
            <a:off x="424220" y="5519142"/>
            <a:ext cx="8295561" cy="816412"/>
          </a:xfrm>
          <a:prstGeom prst="roundRect">
            <a:avLst>
              <a:gd name="adj" fmla="val 8960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424220" y="5503902"/>
            <a:ext cx="8295561" cy="60960"/>
          </a:xfrm>
          <a:prstGeom prst="roundRect">
            <a:avLst>
              <a:gd name="adj" fmla="val 83514"/>
            </a:avLst>
          </a:prstGeom>
          <a:solidFill>
            <a:srgbClr val="4950BC"/>
          </a:solidFill>
          <a:ln/>
        </p:spPr>
      </p:sp>
      <p:sp>
        <p:nvSpPr>
          <p:cNvPr id="25" name="Shape 22"/>
          <p:cNvSpPr/>
          <p:nvPr/>
        </p:nvSpPr>
        <p:spPr>
          <a:xfrm>
            <a:off x="4390192" y="5337334"/>
            <a:ext cx="363617" cy="363617"/>
          </a:xfrm>
          <a:prstGeom prst="roundRect">
            <a:avLst>
              <a:gd name="adj" fmla="val 251473"/>
            </a:avLst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4499253" y="5428178"/>
            <a:ext cx="14537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560665" y="5822156"/>
            <a:ext cx="151507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560665" y="6050399"/>
            <a:ext cx="8022669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robust safeguards to prevent harm to humans and ensure secure operation.</a:t>
            </a:r>
            <a:endParaRPr lang="en-US" sz="950" dirty="0"/>
          </a:p>
        </p:txBody>
      </p:sp>
      <p:sp>
        <p:nvSpPr>
          <p:cNvPr id="29" name="Text 26"/>
          <p:cNvSpPr/>
          <p:nvPr/>
        </p:nvSpPr>
        <p:spPr>
          <a:xfrm>
            <a:off x="606028" y="6481286"/>
            <a:ext cx="8113752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Should Agentic AI have limits or full freedom to act?</a:t>
            </a:r>
            <a:endParaRPr lang="en-US" sz="950" dirty="0"/>
          </a:p>
        </p:txBody>
      </p:sp>
      <p:sp>
        <p:nvSpPr>
          <p:cNvPr id="30" name="Shape 27"/>
          <p:cNvSpPr/>
          <p:nvPr/>
        </p:nvSpPr>
        <p:spPr>
          <a:xfrm>
            <a:off x="424220" y="6408420"/>
            <a:ext cx="15240" cy="294442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531"/>
            <a:ext cx="10171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Agentic AI: Beyond Generative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087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represents a significant leap in artificial intelligence, moving beyond mere content creation to autonomous action.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Generative AI: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054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creating new content, such as text, images, or code, based on learned patterns and prompts.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8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Agentic AI: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7391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 that can perceive its environment, make decisions, and take actions to achieve specific goals, often with minimal human oversight.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359819"/>
            <a:ext cx="1051917" cy="105191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878253" y="2359819"/>
            <a:ext cx="17018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Creative Machines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78253" y="3295293"/>
            <a:ext cx="17018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art, music, and stories.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620" y="2359819"/>
            <a:ext cx="1051917" cy="105191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142351" y="2359819"/>
            <a:ext cx="17018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Actions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2142351" y="3295293"/>
            <a:ext cx="17018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decisions and executing tasks independently.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104754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Encounters with Autonomous Intelligence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179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is already integrated into our daily lives, often operating subtly in the background to enhance convenience and efficiency.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39887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398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Self-Driving Cars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88929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roads, detecting obstacles, and making real-time driving decisions without human intervention.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39887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398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Assistants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88929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Scheduling appointments, managing smart home devices, and responding to complex commands autonomously.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39887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39887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Robotic Vacuum Cleaners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24362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Mapping homes, avoiding obstacles, and cleaning on schedules without direct user guidance.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133951" y="621411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you used any technology that acted on its own without human instruction?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958959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1335" y="342781"/>
            <a:ext cx="586668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Journey Through Time: Evolution of Agentic AI</a:t>
            </a: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335" y="784860"/>
            <a:ext cx="8507611" cy="38283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86483" y="985914"/>
            <a:ext cx="1488797" cy="23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Shakey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686483" y="1281424"/>
            <a:ext cx="1488797" cy="284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mobile robot from the 1960s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0089" y="1986839"/>
            <a:ext cx="329764" cy="3297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67930" y="3857166"/>
            <a:ext cx="1496977" cy="230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AlphaGo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567930" y="4152676"/>
            <a:ext cx="1496977" cy="28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beats human Go champion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537" y="3189329"/>
            <a:ext cx="329765" cy="3297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92116" y="886346"/>
            <a:ext cx="1488797" cy="23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Tesla Autopilot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392116" y="1181856"/>
            <a:ext cx="1488797" cy="426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autonomous driving system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0263" y="1954118"/>
            <a:ext cx="329765" cy="3297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061335" y="4688562"/>
            <a:ext cx="8507611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rudimentary laboratory robots to sophisticated learning machines, Agentic AI has evolved dramatically, driven by breakthroughs in computing power and algorithmic design.</a:t>
            </a:r>
            <a:endParaRPr lang="en-US" sz="950" dirty="0"/>
          </a:p>
        </p:txBody>
      </p:sp>
      <p:sp>
        <p:nvSpPr>
          <p:cNvPr id="14" name="Shape 8"/>
          <p:cNvSpPr/>
          <p:nvPr/>
        </p:nvSpPr>
        <p:spPr>
          <a:xfrm>
            <a:off x="7307461" y="5068491"/>
            <a:ext cx="15240" cy="2818209"/>
          </a:xfrm>
          <a:prstGeom prst="roundRect">
            <a:avLst>
              <a:gd name="adj" fmla="val 339800"/>
            </a:avLst>
          </a:prstGeom>
          <a:solidFill>
            <a:srgbClr val="C0C1D7"/>
          </a:solidFill>
          <a:ln/>
        </p:spPr>
      </p:sp>
      <p:sp>
        <p:nvSpPr>
          <p:cNvPr id="15" name="Shape 9"/>
          <p:cNvSpPr/>
          <p:nvPr/>
        </p:nvSpPr>
        <p:spPr>
          <a:xfrm>
            <a:off x="7083743" y="5199578"/>
            <a:ext cx="246578" cy="15240"/>
          </a:xfrm>
          <a:prstGeom prst="roundRect">
            <a:avLst>
              <a:gd name="adj" fmla="val 339800"/>
            </a:avLst>
          </a:prstGeom>
          <a:solidFill>
            <a:srgbClr val="C0C1D7"/>
          </a:solidFill>
          <a:ln/>
        </p:spPr>
      </p:sp>
      <p:sp>
        <p:nvSpPr>
          <p:cNvPr id="16" name="Shape 10"/>
          <p:cNvSpPr/>
          <p:nvPr/>
        </p:nvSpPr>
        <p:spPr>
          <a:xfrm>
            <a:off x="7268885" y="5161002"/>
            <a:ext cx="92392" cy="92392"/>
          </a:xfrm>
          <a:prstGeom prst="roundRect">
            <a:avLst>
              <a:gd name="adj" fmla="val 494848"/>
            </a:avLst>
          </a:prstGeom>
          <a:solidFill>
            <a:srgbClr val="4950BC"/>
          </a:solidFill>
          <a:ln/>
        </p:spPr>
      </p:sp>
      <p:sp>
        <p:nvSpPr>
          <p:cNvPr id="17" name="Text 11"/>
          <p:cNvSpPr/>
          <p:nvPr/>
        </p:nvSpPr>
        <p:spPr>
          <a:xfrm>
            <a:off x="5123617" y="5110758"/>
            <a:ext cx="1698308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1960s: Early AI Agents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3061335" y="5343406"/>
            <a:ext cx="3760589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robots like </a:t>
            </a:r>
            <a:pPr algn="r" indent="0" marL="0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Shakey the Robot</a:t>
            </a:r>
            <a:pPr algn="r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demonstrate basic perception and planning in controlled environments.</a:t>
            </a:r>
            <a:endParaRPr lang="en-US" sz="950" dirty="0"/>
          </a:p>
        </p:txBody>
      </p:sp>
      <p:sp>
        <p:nvSpPr>
          <p:cNvPr id="19" name="Shape 13"/>
          <p:cNvSpPr/>
          <p:nvPr/>
        </p:nvSpPr>
        <p:spPr>
          <a:xfrm>
            <a:off x="7299841" y="5826681"/>
            <a:ext cx="246578" cy="15240"/>
          </a:xfrm>
          <a:prstGeom prst="roundRect">
            <a:avLst>
              <a:gd name="adj" fmla="val 339800"/>
            </a:avLst>
          </a:prstGeom>
          <a:solidFill>
            <a:srgbClr val="C0C1D7"/>
          </a:solidFill>
          <a:ln/>
        </p:spPr>
      </p:sp>
      <p:sp>
        <p:nvSpPr>
          <p:cNvPr id="20" name="Shape 14"/>
          <p:cNvSpPr/>
          <p:nvPr/>
        </p:nvSpPr>
        <p:spPr>
          <a:xfrm>
            <a:off x="7268885" y="5788104"/>
            <a:ext cx="92392" cy="92392"/>
          </a:xfrm>
          <a:prstGeom prst="roundRect">
            <a:avLst>
              <a:gd name="adj" fmla="val 494848"/>
            </a:avLst>
          </a:prstGeom>
          <a:solidFill>
            <a:srgbClr val="4950BC"/>
          </a:solidFill>
          <a:ln/>
        </p:spPr>
      </p:sp>
      <p:sp>
        <p:nvSpPr>
          <p:cNvPr id="21" name="Text 15"/>
          <p:cNvSpPr/>
          <p:nvPr/>
        </p:nvSpPr>
        <p:spPr>
          <a:xfrm>
            <a:off x="7808238" y="5737860"/>
            <a:ext cx="154114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2000s: AI in Games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7808238" y="5970508"/>
            <a:ext cx="3760708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masters complex games like chess and Go, with </a:t>
            </a:r>
            <a:pPr algn="l" indent="0" marL="0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Blue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later </a:t>
            </a:r>
            <a:pPr algn="l" indent="0" marL="0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AlphaGo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achieving superhuman performance.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7083743" y="6407944"/>
            <a:ext cx="246578" cy="15240"/>
          </a:xfrm>
          <a:prstGeom prst="roundRect">
            <a:avLst>
              <a:gd name="adj" fmla="val 339800"/>
            </a:avLst>
          </a:prstGeom>
          <a:solidFill>
            <a:srgbClr val="C0C1D7"/>
          </a:solidFill>
          <a:ln/>
        </p:spPr>
      </p:sp>
      <p:sp>
        <p:nvSpPr>
          <p:cNvPr id="24" name="Shape 18"/>
          <p:cNvSpPr/>
          <p:nvPr/>
        </p:nvSpPr>
        <p:spPr>
          <a:xfrm>
            <a:off x="7268885" y="6369368"/>
            <a:ext cx="92392" cy="92392"/>
          </a:xfrm>
          <a:prstGeom prst="roundRect">
            <a:avLst>
              <a:gd name="adj" fmla="val 494848"/>
            </a:avLst>
          </a:prstGeom>
          <a:solidFill>
            <a:srgbClr val="4950BC"/>
          </a:solidFill>
          <a:ln/>
        </p:spPr>
      </p:sp>
      <p:sp>
        <p:nvSpPr>
          <p:cNvPr id="25" name="Text 19"/>
          <p:cNvSpPr/>
          <p:nvPr/>
        </p:nvSpPr>
        <p:spPr>
          <a:xfrm>
            <a:off x="4467939" y="6319123"/>
            <a:ext cx="235398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2010s: Reinforcement Learning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3061335" y="6551771"/>
            <a:ext cx="3760589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Advances enable AI to learn from trial and error, optimizing behaviors in dynamic environments.</a:t>
            </a:r>
            <a:endParaRPr lang="en-US" sz="950" dirty="0"/>
          </a:p>
        </p:txBody>
      </p:sp>
      <p:sp>
        <p:nvSpPr>
          <p:cNvPr id="27" name="Shape 21"/>
          <p:cNvSpPr/>
          <p:nvPr/>
        </p:nvSpPr>
        <p:spPr>
          <a:xfrm>
            <a:off x="7299841" y="6989207"/>
            <a:ext cx="246578" cy="15240"/>
          </a:xfrm>
          <a:prstGeom prst="roundRect">
            <a:avLst>
              <a:gd name="adj" fmla="val 339800"/>
            </a:avLst>
          </a:prstGeom>
          <a:solidFill>
            <a:srgbClr val="C0C1D7"/>
          </a:solidFill>
          <a:ln/>
        </p:spPr>
      </p:sp>
      <p:sp>
        <p:nvSpPr>
          <p:cNvPr id="28" name="Shape 22"/>
          <p:cNvSpPr/>
          <p:nvPr/>
        </p:nvSpPr>
        <p:spPr>
          <a:xfrm>
            <a:off x="7268885" y="6950631"/>
            <a:ext cx="92392" cy="92392"/>
          </a:xfrm>
          <a:prstGeom prst="roundRect">
            <a:avLst>
              <a:gd name="adj" fmla="val 494848"/>
            </a:avLst>
          </a:prstGeom>
          <a:solidFill>
            <a:srgbClr val="4950BC"/>
          </a:solidFill>
          <a:ln/>
        </p:spPr>
      </p:sp>
      <p:sp>
        <p:nvSpPr>
          <p:cNvPr id="29" name="Text 23"/>
          <p:cNvSpPr/>
          <p:nvPr/>
        </p:nvSpPr>
        <p:spPr>
          <a:xfrm>
            <a:off x="7808238" y="6900386"/>
            <a:ext cx="223706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2020s: Real-World Autonomy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7808238" y="7133034"/>
            <a:ext cx="3760708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Emergence of self-driving cars (</a:t>
            </a:r>
            <a:pPr algn="l" indent="0" marL="0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Tesla Autopilot, Waymo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autonomous drones, and AI trading bots.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2887" y="480655"/>
            <a:ext cx="675298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Autonomous Loop: How Agentic AI Works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653" y="1053465"/>
            <a:ext cx="9888974" cy="3876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7322" y="1243591"/>
            <a:ext cx="1810292" cy="58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 Understanding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212487" y="1243591"/>
            <a:ext cx="1810292" cy="290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212487" y="4158161"/>
            <a:ext cx="1810292" cy="58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Execution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607322" y="4449101"/>
            <a:ext cx="1810292" cy="290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142887" y="5041702"/>
            <a:ext cx="1034462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operates through a continuous feedback loop, allowing it to adapt and improve its performance over time.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2142887" y="5352217"/>
            <a:ext cx="14990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2142887" y="5591532"/>
            <a:ext cx="512278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2142887" y="5696903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 Understanding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2142887" y="5990511"/>
            <a:ext cx="512278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interprets its given objective (e.g., "deliver package safely") and the current state of its environment.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364730" y="5352217"/>
            <a:ext cx="14990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364730" y="5591532"/>
            <a:ext cx="512278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364730" y="5696903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364730" y="5990511"/>
            <a:ext cx="512278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assesses various potential actions and sequences to determine the most effective path toward achieving the goal.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2142887" y="6600111"/>
            <a:ext cx="14990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2142887" y="6839426"/>
            <a:ext cx="512278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2142887" y="694479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Execution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2142887" y="7238405"/>
            <a:ext cx="512278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performs the selected actions within its operating environment.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7364730" y="6600111"/>
            <a:ext cx="14990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7364730" y="6839426"/>
            <a:ext cx="512278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7364730" y="694479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7364730" y="7238405"/>
            <a:ext cx="512278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outcomes of its actions, the AI refines its strategy, improving future decision-making.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479" y="1026914"/>
            <a:ext cx="787384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Powering the Future: Key Agentic AI Technologies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21479" y="2151817"/>
            <a:ext cx="787384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foundation of Agentic AI lies in sophisticated algorithms that enable learning, decision-making, and autonomous operation.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1479" y="2837498"/>
            <a:ext cx="7873841" cy="1358265"/>
          </a:xfrm>
          <a:prstGeom prst="roundRect">
            <a:avLst>
              <a:gd name="adj" fmla="val 80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98619" y="2837498"/>
            <a:ext cx="91440" cy="1358265"/>
          </a:xfrm>
          <a:prstGeom prst="roundRect">
            <a:avLst>
              <a:gd name="adj" fmla="val 8334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394371" y="3041809"/>
            <a:ext cx="380214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Reinforcement Learning (RL)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394371" y="3469005"/>
            <a:ext cx="73966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learn optimal behavior by maximizing rewards and minimizing penalties through trial and error in dynamic environments.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1479" y="4340900"/>
            <a:ext cx="7873841" cy="1358265"/>
          </a:xfrm>
          <a:prstGeom prst="roundRect">
            <a:avLst>
              <a:gd name="adj" fmla="val 80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98619" y="4340900"/>
            <a:ext cx="91440" cy="1358265"/>
          </a:xfrm>
          <a:prstGeom prst="roundRect">
            <a:avLst>
              <a:gd name="adj" fmla="val 8334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394371" y="454521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 Algorithms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394371" y="4972407"/>
            <a:ext cx="73966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algorithms allow AI to strategize, anticipate outcomes, and choose the most efficient sequence of actions to reach a goal.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1479" y="5844302"/>
            <a:ext cx="7873841" cy="1358265"/>
          </a:xfrm>
          <a:prstGeom prst="roundRect">
            <a:avLst>
              <a:gd name="adj" fmla="val 80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98619" y="5844302"/>
            <a:ext cx="91440" cy="1358265"/>
          </a:xfrm>
          <a:prstGeom prst="roundRect">
            <a:avLst>
              <a:gd name="adj" fmla="val 8334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394371" y="6048613"/>
            <a:ext cx="29291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Systems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394371" y="6475809"/>
            <a:ext cx="73966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sensors, actuators, and AI to operate independently in the real world, from drones to smart devices.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4329" y="758666"/>
            <a:ext cx="5330547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Real-Life Impact: Agentic AI in Action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329" y="1374338"/>
            <a:ext cx="1685211" cy="1685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54329" y="3178016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Transportation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254329" y="3501985"/>
            <a:ext cx="2905601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Self-driving cars and delivery drones autonomously navigate complex environments, transforming logistics and mobility.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98" y="1374338"/>
            <a:ext cx="1685211" cy="16852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8398" y="3178016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&amp; Industry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278398" y="3501985"/>
            <a:ext cx="2905720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trading bots optimize investments, while warehouse robots streamline inventory management and fulfillment.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29" y="4464129"/>
            <a:ext cx="1685211" cy="1685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54329" y="6267807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Homes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2254329" y="6591776"/>
            <a:ext cx="2905601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thermostats and robotic cleaners manage home environments autonomously, learning user preferences and optimizing energy use.</a:t>
            </a:r>
            <a:endParaRPr lang="en-US" sz="1150" dirty="0"/>
          </a:p>
        </p:txBody>
      </p:sp>
      <p:sp>
        <p:nvSpPr>
          <p:cNvPr id="12" name="Shape 7"/>
          <p:cNvSpPr/>
          <p:nvPr/>
        </p:nvSpPr>
        <p:spPr>
          <a:xfrm>
            <a:off x="8549640" y="1374338"/>
            <a:ext cx="3833812" cy="4872276"/>
          </a:xfrm>
          <a:prstGeom prst="roundRect">
            <a:avLst>
              <a:gd name="adj" fmla="val 1607"/>
            </a:avLst>
          </a:prstGeom>
          <a:solidFill>
            <a:srgbClr val="C7C9EA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325" y="1526619"/>
            <a:ext cx="275034" cy="2200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18044" y="1505783"/>
            <a:ext cx="220027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Study: Waymo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118044" y="1875592"/>
            <a:ext cx="3118723" cy="965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Waymo's autonomous vehicles leverage a suite of sensors and AI to plan routes, detect pedestrians, and respond to traffic, making real-time decisions to navigate safely and efficiently.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044" y="2947868"/>
            <a:ext cx="3118723" cy="3118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4557"/>
            <a:ext cx="107062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Navigating the Future: Advantages &amp; Challenges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0436" y="2121694"/>
            <a:ext cx="6571417" cy="4893231"/>
          </a:xfrm>
          <a:prstGeom prst="roundRect">
            <a:avLst>
              <a:gd name="adj" fmla="val 3338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3485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000613"/>
            <a:ext cx="6117788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reduces human effort and frees up time for creative tasks.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operate in hazardous or extreme environments unsafe for humans.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decisions rapidly and consistently, leading to increased efficiency.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higher precision and reduced errors in repetitive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3485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000613"/>
            <a:ext cx="62447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Raises complex safety and ethical dilemmas, especially in critical applications.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Misjudgments or unforeseen errors can lead to severe consequences.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vast amounts of accurate data and sophisticated sensors for reliable operation.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job displacement and economic disruption.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9683" y="5921451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Would you trust a fully autonomous car today?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5921451"/>
            <a:ext cx="30480" cy="362903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0707"/>
            <a:ext cx="73542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Horizon: Future of Agentic AI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113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integration of generative and agentic AI promises a future where machines not only create but also act intelligently and adaptively.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9226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1267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31374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AI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2437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generative capabilities (creation) with agentic autonomy (action) for more comprehensive AI systems.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89226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1267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31374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033957"/>
            <a:ext cx="3122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Medicine &amp; Healthcare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52437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performing complex surgeries, diagnosing conditions, and personalizing treatments autonomously.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89226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12670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31374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033957"/>
            <a:ext cx="3022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&amp; Discovery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52437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designing and executing experiments, analyzing data, and discovering new solutions in various scientific fields.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133951" y="672072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an AI that can write a research paper and submit it—what are the pros and cons?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6465570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2026-01-29T14:24:26Z</dcterms:created>
  <dcterms:modified xsi:type="dcterms:W3CDTF">2026-01-29T14:24:26Z</dcterms:modified>
</cp:coreProperties>
</file>